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venir" panose="020B0604020202020204" charset="0"/>
      <p:regular r:id="rId23"/>
    </p:embeddedFont>
    <p:embeddedFont>
      <p:font typeface="Avenir Bold" panose="020B0604020202020204" charset="0"/>
      <p:regular r:id="rId24"/>
    </p:embeddedFont>
    <p:embeddedFont>
      <p:font typeface="Canva Sans Bold" panose="020B0604020202020204" charset="0"/>
      <p:regular r:id="rId25"/>
    </p:embeddedFont>
    <p:embeddedFont>
      <p:font typeface="League Spartan" panose="020B0604020202020204" charset="0"/>
      <p:regular r:id="rId26"/>
    </p:embeddedFont>
    <p:embeddedFont>
      <p:font typeface="Monument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1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300" y="633488"/>
            <a:ext cx="4130605" cy="1439264"/>
          </a:xfrm>
          <a:custGeom>
            <a:avLst/>
            <a:gdLst/>
            <a:ahLst/>
            <a:cxnLst/>
            <a:rect l="l" t="t" r="r" b="b"/>
            <a:pathLst>
              <a:path w="4130605" h="1439264">
                <a:moveTo>
                  <a:pt x="0" y="0"/>
                </a:moveTo>
                <a:lnTo>
                  <a:pt x="4130605" y="0"/>
                </a:lnTo>
                <a:lnTo>
                  <a:pt x="4130605" y="1439265"/>
                </a:lnTo>
                <a:lnTo>
                  <a:pt x="0" y="1439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01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885362"/>
            <a:ext cx="7201260" cy="2076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61"/>
              </a:lnSpc>
            </a:pPr>
            <a:r>
              <a:rPr lang="en-US" sz="5972">
                <a:solidFill>
                  <a:srgbClr val="ED2E2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Where does the </a:t>
            </a:r>
          </a:p>
          <a:p>
            <a:pPr algn="l">
              <a:lnSpc>
                <a:spcPts val="8361"/>
              </a:lnSpc>
            </a:pPr>
            <a:r>
              <a:rPr lang="en-US" sz="5972">
                <a:solidFill>
                  <a:srgbClr val="ED2E2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money go?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6300" y="9124950"/>
            <a:ext cx="2503951" cy="6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#WhatWeDo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65458" y="0"/>
            <a:ext cx="9022542" cy="10466775"/>
            <a:chOff x="0" y="0"/>
            <a:chExt cx="2376307" cy="2756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6307" cy="2756681"/>
            </a:xfrm>
            <a:custGeom>
              <a:avLst/>
              <a:gdLst/>
              <a:ahLst/>
              <a:cxnLst/>
              <a:rect l="l" t="t" r="r" b="b"/>
              <a:pathLst>
                <a:path w="2376307" h="2756681">
                  <a:moveTo>
                    <a:pt x="0" y="0"/>
                  </a:moveTo>
                  <a:lnTo>
                    <a:pt x="2376307" y="0"/>
                  </a:lnTo>
                  <a:lnTo>
                    <a:pt x="2376307" y="2756681"/>
                  </a:lnTo>
                  <a:lnTo>
                    <a:pt x="0" y="27566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376307" cy="2756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7208058" y="-284532"/>
            <a:ext cx="16473516" cy="10856064"/>
          </a:xfrm>
          <a:custGeom>
            <a:avLst/>
            <a:gdLst/>
            <a:ahLst/>
            <a:cxnLst/>
            <a:rect l="l" t="t" r="r" b="b"/>
            <a:pathLst>
              <a:path w="16473516" h="10856064">
                <a:moveTo>
                  <a:pt x="0" y="0"/>
                </a:moveTo>
                <a:lnTo>
                  <a:pt x="16473516" y="0"/>
                </a:lnTo>
                <a:lnTo>
                  <a:pt x="16473516" y="10856064"/>
                </a:lnTo>
                <a:lnTo>
                  <a:pt x="0" y="10856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549" b="-5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658127" y="38587"/>
            <a:ext cx="8237204" cy="9026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19"/>
              </a:lnSpc>
            </a:pPr>
            <a:r>
              <a:rPr lang="en-US" sz="8699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Supporting families</a:t>
            </a:r>
          </a:p>
          <a:p>
            <a:pPr marL="539749" lvl="1" indent="-269875" algn="l">
              <a:lnSpc>
                <a:spcPts val="399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606</a:t>
            </a: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families and individuals were supported to stay housed.</a:t>
            </a:r>
          </a:p>
          <a:p>
            <a:pPr marL="539749" lvl="1" indent="-269875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Backpacks for Kids distributed</a:t>
            </a:r>
            <a:r>
              <a:rPr lang="en-US" sz="2499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 2,775</a:t>
            </a: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backpacks to children in </a:t>
            </a:r>
            <a:r>
              <a:rPr lang="en-US" sz="2499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100</a:t>
            </a: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schools.</a:t>
            </a:r>
          </a:p>
          <a:p>
            <a:pPr marL="539749" lvl="1" indent="-269875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Programs like Happy in My Home helped deliver over</a:t>
            </a:r>
            <a:r>
              <a:rPr lang="en-US" sz="2499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 50,000</a:t>
            </a: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meals to seniors, reducing caregiver strain and preventing hospital visits.</a:t>
            </a:r>
          </a:p>
          <a:p>
            <a:pPr marL="539749" lvl="1" indent="-269875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With stability at home, families can focus on what matters most- growing, learning, and thriving.</a:t>
            </a:r>
          </a:p>
          <a:p>
            <a:pPr marL="0" lvl="0" indent="0" algn="l">
              <a:lnSpc>
                <a:spcPts val="607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63700" y="843597"/>
            <a:ext cx="10880868" cy="192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Monument Bold"/>
                <a:ea typeface="Monument Bold"/>
                <a:cs typeface="Monument Bold"/>
                <a:sym typeface="Monument Bold"/>
              </a:rPr>
              <a:t>COMMUNITY INITIATIVES</a:t>
            </a:r>
          </a:p>
        </p:txBody>
      </p:sp>
      <p:sp>
        <p:nvSpPr>
          <p:cNvPr id="8" name="Freeform 8"/>
          <p:cNvSpPr/>
          <p:nvPr/>
        </p:nvSpPr>
        <p:spPr>
          <a:xfrm>
            <a:off x="14577275" y="8694791"/>
            <a:ext cx="3234475" cy="1127017"/>
          </a:xfrm>
          <a:custGeom>
            <a:avLst/>
            <a:gdLst/>
            <a:ahLst/>
            <a:cxnLst/>
            <a:rect l="l" t="t" r="r" b="b"/>
            <a:pathLst>
              <a:path w="3234475" h="1127017">
                <a:moveTo>
                  <a:pt x="0" y="0"/>
                </a:moveTo>
                <a:lnTo>
                  <a:pt x="3234475" y="0"/>
                </a:lnTo>
                <a:lnTo>
                  <a:pt x="3234475" y="1127018"/>
                </a:lnTo>
                <a:lnTo>
                  <a:pt x="0" y="1127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2500"/>
            <a:ext cx="18376040" cy="12250693"/>
          </a:xfrm>
          <a:custGeom>
            <a:avLst/>
            <a:gdLst/>
            <a:ahLst/>
            <a:cxnLst/>
            <a:rect l="l" t="t" r="r" b="b"/>
            <a:pathLst>
              <a:path w="18376040" h="12250693">
                <a:moveTo>
                  <a:pt x="0" y="0"/>
                </a:moveTo>
                <a:lnTo>
                  <a:pt x="18376040" y="0"/>
                </a:lnTo>
                <a:lnTo>
                  <a:pt x="18376040" y="12250693"/>
                </a:lnTo>
                <a:lnTo>
                  <a:pt x="0" y="12250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923139" y="7303260"/>
            <a:ext cx="5577081" cy="2251285"/>
            <a:chOff x="0" y="0"/>
            <a:chExt cx="1468861" cy="5929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8861" cy="592931"/>
            </a:xfrm>
            <a:custGeom>
              <a:avLst/>
              <a:gdLst/>
              <a:ahLst/>
              <a:cxnLst/>
              <a:rect l="l" t="t" r="r" b="b"/>
              <a:pathLst>
                <a:path w="1468861" h="592931">
                  <a:moveTo>
                    <a:pt x="70797" y="0"/>
                  </a:moveTo>
                  <a:lnTo>
                    <a:pt x="1398064" y="0"/>
                  </a:lnTo>
                  <a:cubicBezTo>
                    <a:pt x="1437164" y="0"/>
                    <a:pt x="1468861" y="31697"/>
                    <a:pt x="1468861" y="70797"/>
                  </a:cubicBezTo>
                  <a:lnTo>
                    <a:pt x="1468861" y="522134"/>
                  </a:lnTo>
                  <a:cubicBezTo>
                    <a:pt x="1468861" y="540911"/>
                    <a:pt x="1461402" y="558918"/>
                    <a:pt x="1448125" y="572195"/>
                  </a:cubicBezTo>
                  <a:cubicBezTo>
                    <a:pt x="1434848" y="585472"/>
                    <a:pt x="1416841" y="592931"/>
                    <a:pt x="1398064" y="592931"/>
                  </a:cubicBezTo>
                  <a:lnTo>
                    <a:pt x="70797" y="592931"/>
                  </a:lnTo>
                  <a:cubicBezTo>
                    <a:pt x="52020" y="592931"/>
                    <a:pt x="34013" y="585472"/>
                    <a:pt x="20736" y="572195"/>
                  </a:cubicBezTo>
                  <a:cubicBezTo>
                    <a:pt x="7459" y="558918"/>
                    <a:pt x="0" y="540911"/>
                    <a:pt x="0" y="522134"/>
                  </a:cubicBezTo>
                  <a:lnTo>
                    <a:pt x="0" y="70797"/>
                  </a:lnTo>
                  <a:cubicBezTo>
                    <a:pt x="0" y="52020"/>
                    <a:pt x="7459" y="34013"/>
                    <a:pt x="20736" y="20736"/>
                  </a:cubicBezTo>
                  <a:cubicBezTo>
                    <a:pt x="34013" y="7459"/>
                    <a:pt x="52020" y="0"/>
                    <a:pt x="70797" y="0"/>
                  </a:cubicBezTo>
                  <a:close/>
                </a:path>
              </a:pathLst>
            </a:custGeom>
            <a:solidFill>
              <a:srgbClr val="ED2E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68861" cy="631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9120" y="515034"/>
            <a:ext cx="2382675" cy="2429857"/>
          </a:xfrm>
          <a:custGeom>
            <a:avLst/>
            <a:gdLst/>
            <a:ahLst/>
            <a:cxnLst/>
            <a:rect l="l" t="t" r="r" b="b"/>
            <a:pathLst>
              <a:path w="2382675" h="2429857">
                <a:moveTo>
                  <a:pt x="0" y="0"/>
                </a:moveTo>
                <a:lnTo>
                  <a:pt x="2382675" y="0"/>
                </a:lnTo>
                <a:lnTo>
                  <a:pt x="2382675" y="2429857"/>
                </a:lnTo>
                <a:lnTo>
                  <a:pt x="0" y="2429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180971" y="7456781"/>
            <a:ext cx="5741147" cy="1648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9"/>
              </a:lnSpc>
            </a:pPr>
            <a:r>
              <a:rPr lang="en-US" sz="4471" b="1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Create community </a:t>
            </a:r>
          </a:p>
          <a:p>
            <a:pPr algn="l">
              <a:lnSpc>
                <a:spcPts val="6259"/>
              </a:lnSpc>
            </a:pPr>
            <a:r>
              <a:rPr lang="en-US" sz="4471" b="1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&amp; foster inclusion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300" y="633488"/>
            <a:ext cx="4130605" cy="1439264"/>
          </a:xfrm>
          <a:custGeom>
            <a:avLst/>
            <a:gdLst/>
            <a:ahLst/>
            <a:cxnLst/>
            <a:rect l="l" t="t" r="r" b="b"/>
            <a:pathLst>
              <a:path w="4130605" h="1439264">
                <a:moveTo>
                  <a:pt x="0" y="0"/>
                </a:moveTo>
                <a:lnTo>
                  <a:pt x="4130605" y="0"/>
                </a:lnTo>
                <a:lnTo>
                  <a:pt x="4130605" y="1439265"/>
                </a:lnTo>
                <a:lnTo>
                  <a:pt x="0" y="1439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6300" y="3930799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5"/>
                </a:lnTo>
                <a:lnTo>
                  <a:pt x="0" y="95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76300" y="5348886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6"/>
                </a:lnTo>
                <a:lnTo>
                  <a:pt x="0" y="952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76300" y="6858907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6"/>
                </a:lnTo>
                <a:lnTo>
                  <a:pt x="0" y="952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76300" y="8383069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6"/>
                </a:lnTo>
                <a:lnTo>
                  <a:pt x="0" y="952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2428526"/>
            <a:ext cx="18288000" cy="115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We invest in programs that...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51148" y="4207251"/>
            <a:ext cx="6852378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Break the cycle of violence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51148" y="5625339"/>
            <a:ext cx="6854488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Improve personal safety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51148" y="7135360"/>
            <a:ext cx="7005595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Increase social connections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51148" y="8659522"/>
            <a:ext cx="7774021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Foster inclusivity for all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216508" y="381767"/>
            <a:ext cx="2503951" cy="6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#WhatWeDo</a:t>
            </a:r>
          </a:p>
        </p:txBody>
      </p:sp>
      <p:sp>
        <p:nvSpPr>
          <p:cNvPr id="13" name="Freeform 13"/>
          <p:cNvSpPr/>
          <p:nvPr/>
        </p:nvSpPr>
        <p:spPr>
          <a:xfrm>
            <a:off x="9410546" y="4207916"/>
            <a:ext cx="8309913" cy="5539942"/>
          </a:xfrm>
          <a:custGeom>
            <a:avLst/>
            <a:gdLst/>
            <a:ahLst/>
            <a:cxnLst/>
            <a:rect l="l" t="t" r="r" b="b"/>
            <a:pathLst>
              <a:path w="8309913" h="5539942">
                <a:moveTo>
                  <a:pt x="0" y="0"/>
                </a:moveTo>
                <a:lnTo>
                  <a:pt x="8309913" y="0"/>
                </a:lnTo>
                <a:lnTo>
                  <a:pt x="8309913" y="5539942"/>
                </a:lnTo>
                <a:lnTo>
                  <a:pt x="0" y="5539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1" r="-9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0239" y="-129690"/>
            <a:ext cx="19820241" cy="11708159"/>
          </a:xfrm>
          <a:custGeom>
            <a:avLst/>
            <a:gdLst/>
            <a:ahLst/>
            <a:cxnLst/>
            <a:rect l="l" t="t" r="r" b="b"/>
            <a:pathLst>
              <a:path w="19820241" h="11708159">
                <a:moveTo>
                  <a:pt x="0" y="0"/>
                </a:moveTo>
                <a:lnTo>
                  <a:pt x="19820241" y="0"/>
                </a:lnTo>
                <a:lnTo>
                  <a:pt x="19820241" y="11708159"/>
                </a:lnTo>
                <a:lnTo>
                  <a:pt x="0" y="117081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70" b="-85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8222" y="7581981"/>
            <a:ext cx="2645283" cy="2207148"/>
          </a:xfrm>
          <a:custGeom>
            <a:avLst/>
            <a:gdLst/>
            <a:ahLst/>
            <a:cxnLst/>
            <a:rect l="l" t="t" r="r" b="b"/>
            <a:pathLst>
              <a:path w="2645283" h="2207148">
                <a:moveTo>
                  <a:pt x="0" y="0"/>
                </a:moveTo>
                <a:lnTo>
                  <a:pt x="2645283" y="0"/>
                </a:lnTo>
                <a:lnTo>
                  <a:pt x="2645283" y="2207148"/>
                </a:lnTo>
                <a:lnTo>
                  <a:pt x="0" y="2207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38222" y="467492"/>
            <a:ext cx="5990167" cy="2679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9"/>
              </a:lnSpc>
            </a:pPr>
            <a:r>
              <a:rPr lang="en-US" sz="8511">
                <a:solidFill>
                  <a:srgbClr val="5E5F6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Improve</a:t>
            </a:r>
            <a:r>
              <a:rPr lang="en-US" sz="851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l">
              <a:lnSpc>
                <a:spcPts val="10639"/>
              </a:lnSpc>
            </a:pPr>
            <a:r>
              <a:rPr lang="en-US" sz="8511">
                <a:solidFill>
                  <a:srgbClr val="ED2E2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well-being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9463" y="-1354548"/>
            <a:ext cx="19725210" cy="13659708"/>
          </a:xfrm>
          <a:custGeom>
            <a:avLst/>
            <a:gdLst/>
            <a:ahLst/>
            <a:cxnLst/>
            <a:rect l="l" t="t" r="r" b="b"/>
            <a:pathLst>
              <a:path w="19725210" h="13659708">
                <a:moveTo>
                  <a:pt x="0" y="0"/>
                </a:moveTo>
                <a:lnTo>
                  <a:pt x="19725210" y="0"/>
                </a:lnTo>
                <a:lnTo>
                  <a:pt x="19725210" y="13659708"/>
                </a:lnTo>
                <a:lnTo>
                  <a:pt x="0" y="13659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232828" y="7303260"/>
            <a:ext cx="5267391" cy="2251285"/>
            <a:chOff x="0" y="0"/>
            <a:chExt cx="1387297" cy="5929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7297" cy="592931"/>
            </a:xfrm>
            <a:custGeom>
              <a:avLst/>
              <a:gdLst/>
              <a:ahLst/>
              <a:cxnLst/>
              <a:rect l="l" t="t" r="r" b="b"/>
              <a:pathLst>
                <a:path w="1387297" h="592931">
                  <a:moveTo>
                    <a:pt x="74959" y="0"/>
                  </a:moveTo>
                  <a:lnTo>
                    <a:pt x="1312338" y="0"/>
                  </a:lnTo>
                  <a:cubicBezTo>
                    <a:pt x="1332218" y="0"/>
                    <a:pt x="1351284" y="7897"/>
                    <a:pt x="1365342" y="21955"/>
                  </a:cubicBezTo>
                  <a:cubicBezTo>
                    <a:pt x="1379399" y="36012"/>
                    <a:pt x="1387297" y="55079"/>
                    <a:pt x="1387297" y="74959"/>
                  </a:cubicBezTo>
                  <a:lnTo>
                    <a:pt x="1387297" y="517972"/>
                  </a:lnTo>
                  <a:cubicBezTo>
                    <a:pt x="1387297" y="537852"/>
                    <a:pt x="1379399" y="556918"/>
                    <a:pt x="1365342" y="570976"/>
                  </a:cubicBezTo>
                  <a:cubicBezTo>
                    <a:pt x="1351284" y="585034"/>
                    <a:pt x="1332218" y="592931"/>
                    <a:pt x="1312338" y="592931"/>
                  </a:cubicBezTo>
                  <a:lnTo>
                    <a:pt x="74959" y="592931"/>
                  </a:lnTo>
                  <a:cubicBezTo>
                    <a:pt x="55079" y="592931"/>
                    <a:pt x="36012" y="585034"/>
                    <a:pt x="21955" y="570976"/>
                  </a:cubicBezTo>
                  <a:cubicBezTo>
                    <a:pt x="7897" y="556918"/>
                    <a:pt x="0" y="537852"/>
                    <a:pt x="0" y="517972"/>
                  </a:cubicBezTo>
                  <a:lnTo>
                    <a:pt x="0" y="74959"/>
                  </a:lnTo>
                  <a:cubicBezTo>
                    <a:pt x="0" y="55079"/>
                    <a:pt x="7897" y="36012"/>
                    <a:pt x="21955" y="21955"/>
                  </a:cubicBezTo>
                  <a:cubicBezTo>
                    <a:pt x="36012" y="7897"/>
                    <a:pt x="55079" y="0"/>
                    <a:pt x="74959" y="0"/>
                  </a:cubicBezTo>
                  <a:close/>
                </a:path>
              </a:pathLst>
            </a:custGeom>
            <a:solidFill>
              <a:srgbClr val="ED2E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87297" cy="631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9120" y="515034"/>
            <a:ext cx="2382675" cy="2429857"/>
          </a:xfrm>
          <a:custGeom>
            <a:avLst/>
            <a:gdLst/>
            <a:ahLst/>
            <a:cxnLst/>
            <a:rect l="l" t="t" r="r" b="b"/>
            <a:pathLst>
              <a:path w="2382675" h="2429857">
                <a:moveTo>
                  <a:pt x="0" y="0"/>
                </a:moveTo>
                <a:lnTo>
                  <a:pt x="2382675" y="0"/>
                </a:lnTo>
                <a:lnTo>
                  <a:pt x="2382675" y="2429857"/>
                </a:lnTo>
                <a:lnTo>
                  <a:pt x="0" y="2429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840745" y="7514271"/>
            <a:ext cx="5741147" cy="1648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9"/>
              </a:lnSpc>
            </a:pPr>
            <a:r>
              <a:rPr lang="en-US" sz="4471" b="1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Prevent youth</a:t>
            </a:r>
          </a:p>
          <a:p>
            <a:pPr algn="l">
              <a:lnSpc>
                <a:spcPts val="6259"/>
              </a:lnSpc>
            </a:pPr>
            <a:r>
              <a:rPr lang="en-US" sz="4471" b="1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homelessness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19781" y="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20369" y="0"/>
            <a:ext cx="9888730" cy="10466775"/>
            <a:chOff x="0" y="0"/>
            <a:chExt cx="2604439" cy="275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4439" cy="2756681"/>
            </a:xfrm>
            <a:custGeom>
              <a:avLst/>
              <a:gdLst/>
              <a:ahLst/>
              <a:cxnLst/>
              <a:rect l="l" t="t" r="r" b="b"/>
              <a:pathLst>
                <a:path w="2604439" h="2756681">
                  <a:moveTo>
                    <a:pt x="0" y="0"/>
                  </a:moveTo>
                  <a:lnTo>
                    <a:pt x="2604439" y="0"/>
                  </a:lnTo>
                  <a:lnTo>
                    <a:pt x="2604439" y="2756681"/>
                  </a:lnTo>
                  <a:lnTo>
                    <a:pt x="0" y="27566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604439" cy="2756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00" y="262572"/>
            <a:ext cx="8972397" cy="1114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39"/>
              </a:lnSpc>
            </a:pPr>
            <a:r>
              <a:rPr lang="en-US" sz="6399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Breaking barriers, creating opportuntities for youth</a:t>
            </a:r>
          </a:p>
          <a:p>
            <a:pPr marL="539749" lvl="1" indent="-269875" algn="l">
              <a:lnSpc>
                <a:spcPts val="399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2,269 </a:t>
            </a: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youth accessed enriching after-school programs.</a:t>
            </a:r>
          </a:p>
          <a:p>
            <a:pPr marL="539749" lvl="1" indent="-269875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Programs like After School Matters served </a:t>
            </a:r>
            <a:r>
              <a:rPr lang="en-US" sz="2499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1,940</a:t>
            </a: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snacks/meals and provided </a:t>
            </a:r>
            <a:r>
              <a:rPr lang="en-US" sz="2499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760</a:t>
            </a: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hours of homework help.</a:t>
            </a:r>
          </a:p>
          <a:p>
            <a:pPr marL="539749" lvl="1" indent="-269875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Nearly</a:t>
            </a:r>
            <a:r>
              <a:rPr lang="en-US" sz="2499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 1,000</a:t>
            </a: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young lives positively impacted through mentorship with Big Brothers Big Sisters Niagara.</a:t>
            </a:r>
          </a:p>
          <a:p>
            <a:pPr marL="539749" lvl="1" indent="-269875" algn="l">
              <a:lnSpc>
                <a:spcPts val="3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Mentorship, meals, and safe spaces help kids reach their full potential, no matter their circumstances.</a:t>
            </a:r>
          </a:p>
          <a:p>
            <a:pPr algn="l">
              <a:lnSpc>
                <a:spcPts val="10239"/>
              </a:lnSpc>
            </a:pPr>
            <a:endParaRPr lang="en-US" sz="2499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l">
              <a:lnSpc>
                <a:spcPts val="6079"/>
              </a:lnSpc>
            </a:pPr>
            <a:endParaRPr lang="en-US" sz="2499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l">
              <a:lnSpc>
                <a:spcPts val="6079"/>
              </a:lnSpc>
            </a:pPr>
            <a:endParaRPr lang="en-US" sz="2499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>
              <a:lnSpc>
                <a:spcPts val="607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3700" y="843597"/>
            <a:ext cx="10880868" cy="192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Monument Bold"/>
                <a:ea typeface="Monument Bold"/>
                <a:cs typeface="Monument Bold"/>
                <a:sym typeface="Monument Bold"/>
              </a:rPr>
              <a:t>COMMUNITY INITIATIVES</a:t>
            </a:r>
          </a:p>
        </p:txBody>
      </p:sp>
      <p:sp>
        <p:nvSpPr>
          <p:cNvPr id="8" name="Freeform 8"/>
          <p:cNvSpPr/>
          <p:nvPr/>
        </p:nvSpPr>
        <p:spPr>
          <a:xfrm>
            <a:off x="14577275" y="8694791"/>
            <a:ext cx="3234475" cy="1127017"/>
          </a:xfrm>
          <a:custGeom>
            <a:avLst/>
            <a:gdLst/>
            <a:ahLst/>
            <a:cxnLst/>
            <a:rect l="l" t="t" r="r" b="b"/>
            <a:pathLst>
              <a:path w="3234475" h="1127017">
                <a:moveTo>
                  <a:pt x="0" y="0"/>
                </a:moveTo>
                <a:lnTo>
                  <a:pt x="3234475" y="0"/>
                </a:lnTo>
                <a:lnTo>
                  <a:pt x="3234475" y="1127018"/>
                </a:lnTo>
                <a:lnTo>
                  <a:pt x="0" y="1127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300" y="633488"/>
            <a:ext cx="4130605" cy="1439264"/>
          </a:xfrm>
          <a:custGeom>
            <a:avLst/>
            <a:gdLst/>
            <a:ahLst/>
            <a:cxnLst/>
            <a:rect l="l" t="t" r="r" b="b"/>
            <a:pathLst>
              <a:path w="4130605" h="1439264">
                <a:moveTo>
                  <a:pt x="0" y="0"/>
                </a:moveTo>
                <a:lnTo>
                  <a:pt x="4130605" y="0"/>
                </a:lnTo>
                <a:lnTo>
                  <a:pt x="4130605" y="1439265"/>
                </a:lnTo>
                <a:lnTo>
                  <a:pt x="0" y="1439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01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723437"/>
            <a:ext cx="7201260" cy="260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1"/>
              </a:lnSpc>
            </a:pPr>
            <a:r>
              <a:rPr lang="en-US" sz="7072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Where does the </a:t>
            </a:r>
          </a:p>
          <a:p>
            <a:pPr algn="l">
              <a:lnSpc>
                <a:spcPts val="9901"/>
              </a:lnSpc>
            </a:pPr>
            <a:r>
              <a:rPr lang="en-US" sz="7072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money go?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6300" y="9124950"/>
            <a:ext cx="2503951" cy="6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#WhatWeDo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300" y="633488"/>
            <a:ext cx="4130605" cy="1439264"/>
          </a:xfrm>
          <a:custGeom>
            <a:avLst/>
            <a:gdLst/>
            <a:ahLst/>
            <a:cxnLst/>
            <a:rect l="l" t="t" r="r" b="b"/>
            <a:pathLst>
              <a:path w="4130605" h="1439264">
                <a:moveTo>
                  <a:pt x="0" y="0"/>
                </a:moveTo>
                <a:lnTo>
                  <a:pt x="4130605" y="0"/>
                </a:lnTo>
                <a:lnTo>
                  <a:pt x="4130605" y="1439265"/>
                </a:lnTo>
                <a:lnTo>
                  <a:pt x="0" y="1439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6300" y="3930799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5"/>
                </a:lnTo>
                <a:lnTo>
                  <a:pt x="0" y="95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76300" y="5348886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6"/>
                </a:lnTo>
                <a:lnTo>
                  <a:pt x="0" y="952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76300" y="6858907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6"/>
                </a:lnTo>
                <a:lnTo>
                  <a:pt x="0" y="952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76300" y="8402413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6"/>
                </a:lnTo>
                <a:lnTo>
                  <a:pt x="0" y="952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2428526"/>
            <a:ext cx="18288000" cy="115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We invest in programs that...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51148" y="4207251"/>
            <a:ext cx="7620001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Provide opportunities for kids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51148" y="5625339"/>
            <a:ext cx="6854488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Level the playing field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51148" y="7135360"/>
            <a:ext cx="7005595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Address food insecurity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51148" y="8649769"/>
            <a:ext cx="7774021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Enhance learning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216508" y="381767"/>
            <a:ext cx="2503951" cy="6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#WhatWeDo</a:t>
            </a:r>
          </a:p>
        </p:txBody>
      </p:sp>
      <p:sp>
        <p:nvSpPr>
          <p:cNvPr id="13" name="Freeform 13"/>
          <p:cNvSpPr/>
          <p:nvPr/>
        </p:nvSpPr>
        <p:spPr>
          <a:xfrm>
            <a:off x="9625169" y="4289950"/>
            <a:ext cx="8095290" cy="5399406"/>
          </a:xfrm>
          <a:custGeom>
            <a:avLst/>
            <a:gdLst/>
            <a:ahLst/>
            <a:cxnLst/>
            <a:rect l="l" t="t" r="r" b="b"/>
            <a:pathLst>
              <a:path w="8095290" h="5399406">
                <a:moveTo>
                  <a:pt x="0" y="0"/>
                </a:moveTo>
                <a:lnTo>
                  <a:pt x="8095290" y="0"/>
                </a:lnTo>
                <a:lnTo>
                  <a:pt x="8095290" y="5399405"/>
                </a:lnTo>
                <a:lnTo>
                  <a:pt x="0" y="5399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4" r="-11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5988" y="-110843"/>
            <a:ext cx="22314911" cy="12016565"/>
          </a:xfrm>
          <a:custGeom>
            <a:avLst/>
            <a:gdLst/>
            <a:ahLst/>
            <a:cxnLst/>
            <a:rect l="l" t="t" r="r" b="b"/>
            <a:pathLst>
              <a:path w="22314911" h="12016565">
                <a:moveTo>
                  <a:pt x="0" y="0"/>
                </a:moveTo>
                <a:lnTo>
                  <a:pt x="22314911" y="0"/>
                </a:lnTo>
                <a:lnTo>
                  <a:pt x="22314911" y="12016565"/>
                </a:lnTo>
                <a:lnTo>
                  <a:pt x="0" y="12016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00" b="-119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775026" y="7303260"/>
            <a:ext cx="5725193" cy="2251285"/>
            <a:chOff x="0" y="0"/>
            <a:chExt cx="1507870" cy="5929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7870" cy="592931"/>
            </a:xfrm>
            <a:custGeom>
              <a:avLst/>
              <a:gdLst/>
              <a:ahLst/>
              <a:cxnLst/>
              <a:rect l="l" t="t" r="r" b="b"/>
              <a:pathLst>
                <a:path w="1507870" h="592931">
                  <a:moveTo>
                    <a:pt x="68965" y="0"/>
                  </a:moveTo>
                  <a:lnTo>
                    <a:pt x="1438905" y="0"/>
                  </a:lnTo>
                  <a:cubicBezTo>
                    <a:pt x="1476993" y="0"/>
                    <a:pt x="1507870" y="30877"/>
                    <a:pt x="1507870" y="68965"/>
                  </a:cubicBezTo>
                  <a:lnTo>
                    <a:pt x="1507870" y="523966"/>
                  </a:lnTo>
                  <a:cubicBezTo>
                    <a:pt x="1507870" y="542257"/>
                    <a:pt x="1500604" y="559798"/>
                    <a:pt x="1487671" y="572732"/>
                  </a:cubicBezTo>
                  <a:cubicBezTo>
                    <a:pt x="1474737" y="585665"/>
                    <a:pt x="1457196" y="592931"/>
                    <a:pt x="1438905" y="592931"/>
                  </a:cubicBezTo>
                  <a:lnTo>
                    <a:pt x="68965" y="592931"/>
                  </a:lnTo>
                  <a:cubicBezTo>
                    <a:pt x="50674" y="592931"/>
                    <a:pt x="33133" y="585665"/>
                    <a:pt x="20199" y="572732"/>
                  </a:cubicBezTo>
                  <a:cubicBezTo>
                    <a:pt x="7266" y="559798"/>
                    <a:pt x="0" y="542257"/>
                    <a:pt x="0" y="523966"/>
                  </a:cubicBezTo>
                  <a:lnTo>
                    <a:pt x="0" y="68965"/>
                  </a:lnTo>
                  <a:cubicBezTo>
                    <a:pt x="0" y="50674"/>
                    <a:pt x="7266" y="33133"/>
                    <a:pt x="20199" y="20199"/>
                  </a:cubicBezTo>
                  <a:cubicBezTo>
                    <a:pt x="33133" y="7266"/>
                    <a:pt x="50674" y="0"/>
                    <a:pt x="68965" y="0"/>
                  </a:cubicBezTo>
                  <a:close/>
                </a:path>
              </a:pathLst>
            </a:custGeom>
            <a:solidFill>
              <a:srgbClr val="ED2E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07870" cy="631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9120" y="515034"/>
            <a:ext cx="2382675" cy="2429857"/>
          </a:xfrm>
          <a:custGeom>
            <a:avLst/>
            <a:gdLst/>
            <a:ahLst/>
            <a:cxnLst/>
            <a:rect l="l" t="t" r="r" b="b"/>
            <a:pathLst>
              <a:path w="2382675" h="2429857">
                <a:moveTo>
                  <a:pt x="0" y="0"/>
                </a:moveTo>
                <a:lnTo>
                  <a:pt x="2382675" y="0"/>
                </a:lnTo>
                <a:lnTo>
                  <a:pt x="2382675" y="2429857"/>
                </a:lnTo>
                <a:lnTo>
                  <a:pt x="0" y="2429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095246" y="7456781"/>
            <a:ext cx="5741147" cy="1648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9"/>
              </a:lnSpc>
            </a:pPr>
            <a:r>
              <a:rPr lang="en-US" sz="4471" b="1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Alleviate financial barriers for families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2483" y="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677667" y="0"/>
            <a:ext cx="8610333" cy="10466775"/>
            <a:chOff x="0" y="0"/>
            <a:chExt cx="2267742" cy="275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7742" cy="2756681"/>
            </a:xfrm>
            <a:custGeom>
              <a:avLst/>
              <a:gdLst/>
              <a:ahLst/>
              <a:cxnLst/>
              <a:rect l="l" t="t" r="r" b="b"/>
              <a:pathLst>
                <a:path w="2267742" h="2756681">
                  <a:moveTo>
                    <a:pt x="0" y="0"/>
                  </a:moveTo>
                  <a:lnTo>
                    <a:pt x="2267742" y="0"/>
                  </a:lnTo>
                  <a:lnTo>
                    <a:pt x="2267742" y="2756681"/>
                  </a:lnTo>
                  <a:lnTo>
                    <a:pt x="0" y="27566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267742" cy="2756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466498" y="-48895"/>
            <a:ext cx="7345252" cy="948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39"/>
              </a:lnSpc>
              <a:spcBef>
                <a:spcPct val="0"/>
              </a:spcBef>
            </a:pPr>
            <a:r>
              <a:rPr lang="en-US" sz="6399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Advocating for menstrual equity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Period Promise campaign collected over </a:t>
            </a:r>
            <a:r>
              <a:rPr lang="en-US" sz="2499" b="1" u="none" strike="noStrik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84,000</a:t>
            </a:r>
            <a:r>
              <a:rPr lang="en-US" sz="2499" u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products.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Distributed 93,758 products through 50+ partners across Niagara.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Helps reduce stigma, restore dignity, and ensure everyone has access to basic menstrual products.</a:t>
            </a:r>
          </a:p>
          <a:p>
            <a:pPr marL="539749" lvl="1" indent="-269875" algn="l">
              <a:lnSpc>
                <a:spcPts val="39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Periods are a fact of life, access to products should be too.</a:t>
            </a:r>
          </a:p>
          <a:p>
            <a:pPr marL="0" lvl="0" indent="0" algn="l">
              <a:lnSpc>
                <a:spcPts val="10239"/>
              </a:lnSpc>
              <a:spcBef>
                <a:spcPct val="0"/>
              </a:spcBef>
            </a:pPr>
            <a:endParaRPr lang="en-US" sz="2499" u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>
              <a:lnSpc>
                <a:spcPts val="7680"/>
              </a:lnSpc>
              <a:spcBef>
                <a:spcPct val="0"/>
              </a:spcBef>
            </a:pPr>
            <a:endParaRPr lang="en-US" sz="2499" u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63700" y="843597"/>
            <a:ext cx="10880868" cy="192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Monument Bold"/>
                <a:ea typeface="Monument Bold"/>
                <a:cs typeface="Monument Bold"/>
                <a:sym typeface="Monument Bold"/>
              </a:rPr>
              <a:t>COMMUNITY INITIATIVES</a:t>
            </a:r>
          </a:p>
        </p:txBody>
      </p:sp>
      <p:sp>
        <p:nvSpPr>
          <p:cNvPr id="8" name="Freeform 8"/>
          <p:cNvSpPr/>
          <p:nvPr/>
        </p:nvSpPr>
        <p:spPr>
          <a:xfrm>
            <a:off x="14577275" y="8694791"/>
            <a:ext cx="3234475" cy="1127017"/>
          </a:xfrm>
          <a:custGeom>
            <a:avLst/>
            <a:gdLst/>
            <a:ahLst/>
            <a:cxnLst/>
            <a:rect l="l" t="t" r="r" b="b"/>
            <a:pathLst>
              <a:path w="3234475" h="1127017">
                <a:moveTo>
                  <a:pt x="0" y="0"/>
                </a:moveTo>
                <a:lnTo>
                  <a:pt x="3234475" y="0"/>
                </a:lnTo>
                <a:lnTo>
                  <a:pt x="3234475" y="1127018"/>
                </a:lnTo>
                <a:lnTo>
                  <a:pt x="0" y="1127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5644" y="-2474780"/>
            <a:ext cx="19133644" cy="12761780"/>
          </a:xfrm>
          <a:custGeom>
            <a:avLst/>
            <a:gdLst/>
            <a:ahLst/>
            <a:cxnLst/>
            <a:rect l="l" t="t" r="r" b="b"/>
            <a:pathLst>
              <a:path w="19133644" h="12761780">
                <a:moveTo>
                  <a:pt x="0" y="0"/>
                </a:moveTo>
                <a:lnTo>
                  <a:pt x="19133644" y="0"/>
                </a:lnTo>
                <a:lnTo>
                  <a:pt x="19133644" y="12761780"/>
                </a:lnTo>
                <a:lnTo>
                  <a:pt x="0" y="12761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923139" y="7303260"/>
            <a:ext cx="5577081" cy="2251285"/>
            <a:chOff x="0" y="0"/>
            <a:chExt cx="1468861" cy="5929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8861" cy="592931"/>
            </a:xfrm>
            <a:custGeom>
              <a:avLst/>
              <a:gdLst/>
              <a:ahLst/>
              <a:cxnLst/>
              <a:rect l="l" t="t" r="r" b="b"/>
              <a:pathLst>
                <a:path w="1468861" h="592931">
                  <a:moveTo>
                    <a:pt x="70797" y="0"/>
                  </a:moveTo>
                  <a:lnTo>
                    <a:pt x="1398064" y="0"/>
                  </a:lnTo>
                  <a:cubicBezTo>
                    <a:pt x="1437164" y="0"/>
                    <a:pt x="1468861" y="31697"/>
                    <a:pt x="1468861" y="70797"/>
                  </a:cubicBezTo>
                  <a:lnTo>
                    <a:pt x="1468861" y="522134"/>
                  </a:lnTo>
                  <a:cubicBezTo>
                    <a:pt x="1468861" y="540911"/>
                    <a:pt x="1461402" y="558918"/>
                    <a:pt x="1448125" y="572195"/>
                  </a:cubicBezTo>
                  <a:cubicBezTo>
                    <a:pt x="1434848" y="585472"/>
                    <a:pt x="1416841" y="592931"/>
                    <a:pt x="1398064" y="592931"/>
                  </a:cubicBezTo>
                  <a:lnTo>
                    <a:pt x="70797" y="592931"/>
                  </a:lnTo>
                  <a:cubicBezTo>
                    <a:pt x="52020" y="592931"/>
                    <a:pt x="34013" y="585472"/>
                    <a:pt x="20736" y="572195"/>
                  </a:cubicBezTo>
                  <a:cubicBezTo>
                    <a:pt x="7459" y="558918"/>
                    <a:pt x="0" y="540911"/>
                    <a:pt x="0" y="522134"/>
                  </a:cubicBezTo>
                  <a:lnTo>
                    <a:pt x="0" y="70797"/>
                  </a:lnTo>
                  <a:cubicBezTo>
                    <a:pt x="0" y="52020"/>
                    <a:pt x="7459" y="34013"/>
                    <a:pt x="20736" y="20736"/>
                  </a:cubicBezTo>
                  <a:cubicBezTo>
                    <a:pt x="34013" y="7459"/>
                    <a:pt x="52020" y="0"/>
                    <a:pt x="70797" y="0"/>
                  </a:cubicBezTo>
                  <a:close/>
                </a:path>
              </a:pathLst>
            </a:custGeom>
            <a:solidFill>
              <a:srgbClr val="ED2E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68861" cy="631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9120" y="515034"/>
            <a:ext cx="2382675" cy="2429857"/>
          </a:xfrm>
          <a:custGeom>
            <a:avLst/>
            <a:gdLst/>
            <a:ahLst/>
            <a:cxnLst/>
            <a:rect l="l" t="t" r="r" b="b"/>
            <a:pathLst>
              <a:path w="2382675" h="2429857">
                <a:moveTo>
                  <a:pt x="0" y="0"/>
                </a:moveTo>
                <a:lnTo>
                  <a:pt x="2382675" y="0"/>
                </a:lnTo>
                <a:lnTo>
                  <a:pt x="2382675" y="2429857"/>
                </a:lnTo>
                <a:lnTo>
                  <a:pt x="0" y="2429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180971" y="7456781"/>
            <a:ext cx="5741147" cy="1648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9"/>
              </a:lnSpc>
            </a:pPr>
            <a:r>
              <a:rPr lang="en-US" sz="4471" b="1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Improve income &amp; financial literacy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813" y="-1258349"/>
            <a:ext cx="18711626" cy="12474417"/>
          </a:xfrm>
          <a:custGeom>
            <a:avLst/>
            <a:gdLst/>
            <a:ahLst/>
            <a:cxnLst/>
            <a:rect l="l" t="t" r="r" b="b"/>
            <a:pathLst>
              <a:path w="18711626" h="12474417">
                <a:moveTo>
                  <a:pt x="0" y="0"/>
                </a:moveTo>
                <a:lnTo>
                  <a:pt x="18711626" y="0"/>
                </a:lnTo>
                <a:lnTo>
                  <a:pt x="18711626" y="12474418"/>
                </a:lnTo>
                <a:lnTo>
                  <a:pt x="0" y="124744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923139" y="7303260"/>
            <a:ext cx="5577081" cy="2251285"/>
            <a:chOff x="0" y="0"/>
            <a:chExt cx="1468861" cy="5929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8861" cy="592931"/>
            </a:xfrm>
            <a:custGeom>
              <a:avLst/>
              <a:gdLst/>
              <a:ahLst/>
              <a:cxnLst/>
              <a:rect l="l" t="t" r="r" b="b"/>
              <a:pathLst>
                <a:path w="1468861" h="592931">
                  <a:moveTo>
                    <a:pt x="70797" y="0"/>
                  </a:moveTo>
                  <a:lnTo>
                    <a:pt x="1398064" y="0"/>
                  </a:lnTo>
                  <a:cubicBezTo>
                    <a:pt x="1437164" y="0"/>
                    <a:pt x="1468861" y="31697"/>
                    <a:pt x="1468861" y="70797"/>
                  </a:cubicBezTo>
                  <a:lnTo>
                    <a:pt x="1468861" y="522134"/>
                  </a:lnTo>
                  <a:cubicBezTo>
                    <a:pt x="1468861" y="540911"/>
                    <a:pt x="1461402" y="558918"/>
                    <a:pt x="1448125" y="572195"/>
                  </a:cubicBezTo>
                  <a:cubicBezTo>
                    <a:pt x="1434848" y="585472"/>
                    <a:pt x="1416841" y="592931"/>
                    <a:pt x="1398064" y="592931"/>
                  </a:cubicBezTo>
                  <a:lnTo>
                    <a:pt x="70797" y="592931"/>
                  </a:lnTo>
                  <a:cubicBezTo>
                    <a:pt x="52020" y="592931"/>
                    <a:pt x="34013" y="585472"/>
                    <a:pt x="20736" y="572195"/>
                  </a:cubicBezTo>
                  <a:cubicBezTo>
                    <a:pt x="7459" y="558918"/>
                    <a:pt x="0" y="540911"/>
                    <a:pt x="0" y="522134"/>
                  </a:cubicBezTo>
                  <a:lnTo>
                    <a:pt x="0" y="70797"/>
                  </a:lnTo>
                  <a:cubicBezTo>
                    <a:pt x="0" y="52020"/>
                    <a:pt x="7459" y="34013"/>
                    <a:pt x="20736" y="20736"/>
                  </a:cubicBezTo>
                  <a:cubicBezTo>
                    <a:pt x="34013" y="7459"/>
                    <a:pt x="52020" y="0"/>
                    <a:pt x="70797" y="0"/>
                  </a:cubicBezTo>
                  <a:close/>
                </a:path>
              </a:pathLst>
            </a:custGeom>
            <a:solidFill>
              <a:srgbClr val="ED2E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68861" cy="631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9120" y="515034"/>
            <a:ext cx="2382675" cy="2429857"/>
          </a:xfrm>
          <a:custGeom>
            <a:avLst/>
            <a:gdLst/>
            <a:ahLst/>
            <a:cxnLst/>
            <a:rect l="l" t="t" r="r" b="b"/>
            <a:pathLst>
              <a:path w="2382675" h="2429857">
                <a:moveTo>
                  <a:pt x="0" y="0"/>
                </a:moveTo>
                <a:lnTo>
                  <a:pt x="2382675" y="0"/>
                </a:lnTo>
                <a:lnTo>
                  <a:pt x="2382675" y="2429857"/>
                </a:lnTo>
                <a:lnTo>
                  <a:pt x="0" y="2429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180971" y="7456781"/>
            <a:ext cx="5741147" cy="1648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9"/>
              </a:lnSpc>
            </a:pPr>
            <a:r>
              <a:rPr lang="en-US" sz="4471" b="1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Support parents &amp; </a:t>
            </a:r>
          </a:p>
          <a:p>
            <a:pPr algn="l">
              <a:lnSpc>
                <a:spcPts val="6259"/>
              </a:lnSpc>
            </a:pPr>
            <a:r>
              <a:rPr lang="en-US" sz="4471" b="1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their children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930" y="464604"/>
            <a:ext cx="2645283" cy="2207148"/>
          </a:xfrm>
          <a:custGeom>
            <a:avLst/>
            <a:gdLst/>
            <a:ahLst/>
            <a:cxnLst/>
            <a:rect l="l" t="t" r="r" b="b"/>
            <a:pathLst>
              <a:path w="2645283" h="2207148">
                <a:moveTo>
                  <a:pt x="0" y="0"/>
                </a:moveTo>
                <a:lnTo>
                  <a:pt x="2645284" y="0"/>
                </a:lnTo>
                <a:lnTo>
                  <a:pt x="2645284" y="2207148"/>
                </a:lnTo>
                <a:lnTo>
                  <a:pt x="0" y="2207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45850" y="464604"/>
            <a:ext cx="13885472" cy="7909833"/>
          </a:xfrm>
          <a:custGeom>
            <a:avLst/>
            <a:gdLst/>
            <a:ahLst/>
            <a:cxnLst/>
            <a:rect l="l" t="t" r="r" b="b"/>
            <a:pathLst>
              <a:path w="13885472" h="7909833">
                <a:moveTo>
                  <a:pt x="0" y="0"/>
                </a:moveTo>
                <a:lnTo>
                  <a:pt x="13885472" y="0"/>
                </a:lnTo>
                <a:lnTo>
                  <a:pt x="13885472" y="7909833"/>
                </a:lnTo>
                <a:lnTo>
                  <a:pt x="0" y="79098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0930" y="8774720"/>
            <a:ext cx="7469839" cy="80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8"/>
              </a:lnSpc>
            </a:pPr>
            <a:r>
              <a:rPr lang="en-US" sz="4234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One Gift. </a:t>
            </a:r>
            <a:r>
              <a:rPr lang="en-US" sz="4234" b="1">
                <a:solidFill>
                  <a:srgbClr val="ED2E24"/>
                </a:solidFill>
                <a:latin typeface="Avenir Bold"/>
                <a:ea typeface="Avenir Bold"/>
                <a:cs typeface="Avenir Bold"/>
                <a:sym typeface="Avenir Bold"/>
              </a:rPr>
              <a:t>Widespread Impact.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00123" y="9229725"/>
            <a:ext cx="5559177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*numbers based on available information from agency reporting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45649" y="4466983"/>
            <a:ext cx="7884918" cy="5256612"/>
          </a:xfrm>
          <a:custGeom>
            <a:avLst/>
            <a:gdLst/>
            <a:ahLst/>
            <a:cxnLst/>
            <a:rect l="l" t="t" r="r" b="b"/>
            <a:pathLst>
              <a:path w="7884918" h="5256612">
                <a:moveTo>
                  <a:pt x="0" y="0"/>
                </a:moveTo>
                <a:lnTo>
                  <a:pt x="7884918" y="0"/>
                </a:lnTo>
                <a:lnTo>
                  <a:pt x="7884918" y="5256612"/>
                </a:lnTo>
                <a:lnTo>
                  <a:pt x="0" y="5256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" r="-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6300" y="633488"/>
            <a:ext cx="4130605" cy="1439264"/>
          </a:xfrm>
          <a:custGeom>
            <a:avLst/>
            <a:gdLst/>
            <a:ahLst/>
            <a:cxnLst/>
            <a:rect l="l" t="t" r="r" b="b"/>
            <a:pathLst>
              <a:path w="4130605" h="1439264">
                <a:moveTo>
                  <a:pt x="0" y="0"/>
                </a:moveTo>
                <a:lnTo>
                  <a:pt x="4130605" y="0"/>
                </a:lnTo>
                <a:lnTo>
                  <a:pt x="4130605" y="1439265"/>
                </a:lnTo>
                <a:lnTo>
                  <a:pt x="0" y="143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76300" y="3930799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5"/>
                </a:lnTo>
                <a:lnTo>
                  <a:pt x="0" y="952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2428526"/>
            <a:ext cx="18288000" cy="115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We invest in programs that...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51148" y="4207251"/>
            <a:ext cx="7593046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Increase income/employment</a:t>
            </a:r>
          </a:p>
        </p:txBody>
      </p:sp>
      <p:sp>
        <p:nvSpPr>
          <p:cNvPr id="7" name="Freeform 7"/>
          <p:cNvSpPr/>
          <p:nvPr/>
        </p:nvSpPr>
        <p:spPr>
          <a:xfrm>
            <a:off x="876300" y="5348886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6"/>
                </a:lnTo>
                <a:lnTo>
                  <a:pt x="0" y="952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851148" y="5625339"/>
            <a:ext cx="6854488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Stabilize/maintain housing</a:t>
            </a:r>
          </a:p>
        </p:txBody>
      </p:sp>
      <p:sp>
        <p:nvSpPr>
          <p:cNvPr id="9" name="Freeform 9"/>
          <p:cNvSpPr/>
          <p:nvPr/>
        </p:nvSpPr>
        <p:spPr>
          <a:xfrm>
            <a:off x="876300" y="6858907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6"/>
                </a:lnTo>
                <a:lnTo>
                  <a:pt x="0" y="952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51148" y="7135360"/>
            <a:ext cx="5665639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Increase food security</a:t>
            </a:r>
          </a:p>
        </p:txBody>
      </p:sp>
      <p:sp>
        <p:nvSpPr>
          <p:cNvPr id="11" name="Freeform 11"/>
          <p:cNvSpPr/>
          <p:nvPr/>
        </p:nvSpPr>
        <p:spPr>
          <a:xfrm>
            <a:off x="876300" y="8459269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6"/>
                </a:lnTo>
                <a:lnTo>
                  <a:pt x="0" y="952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851148" y="8735722"/>
            <a:ext cx="5420982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Provide basic needs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16508" y="381767"/>
            <a:ext cx="2503951" cy="6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#WhatWeDo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82628"/>
            <a:ext cx="19354188" cy="12894727"/>
          </a:xfrm>
          <a:custGeom>
            <a:avLst/>
            <a:gdLst/>
            <a:ahLst/>
            <a:cxnLst/>
            <a:rect l="l" t="t" r="r" b="b"/>
            <a:pathLst>
              <a:path w="19354188" h="12894727">
                <a:moveTo>
                  <a:pt x="0" y="0"/>
                </a:moveTo>
                <a:lnTo>
                  <a:pt x="19354188" y="0"/>
                </a:lnTo>
                <a:lnTo>
                  <a:pt x="19354188" y="12894728"/>
                </a:lnTo>
                <a:lnTo>
                  <a:pt x="0" y="12894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0403" y="7701967"/>
            <a:ext cx="3891148" cy="1356306"/>
          </a:xfrm>
          <a:custGeom>
            <a:avLst/>
            <a:gdLst/>
            <a:ahLst/>
            <a:cxnLst/>
            <a:rect l="l" t="t" r="r" b="b"/>
            <a:pathLst>
              <a:path w="3891148" h="1356306">
                <a:moveTo>
                  <a:pt x="0" y="0"/>
                </a:moveTo>
                <a:lnTo>
                  <a:pt x="3891149" y="0"/>
                </a:lnTo>
                <a:lnTo>
                  <a:pt x="3891149" y="1356305"/>
                </a:lnTo>
                <a:lnTo>
                  <a:pt x="0" y="13563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467305" y="-5330866"/>
            <a:ext cx="13144398" cy="13131254"/>
          </a:xfrm>
          <a:custGeom>
            <a:avLst/>
            <a:gdLst/>
            <a:ahLst/>
            <a:cxnLst/>
            <a:rect l="l" t="t" r="r" b="b"/>
            <a:pathLst>
              <a:path w="13144398" h="13131254">
                <a:moveTo>
                  <a:pt x="0" y="0"/>
                </a:moveTo>
                <a:lnTo>
                  <a:pt x="13144399" y="0"/>
                </a:lnTo>
                <a:lnTo>
                  <a:pt x="13144399" y="13131254"/>
                </a:lnTo>
                <a:lnTo>
                  <a:pt x="0" y="13131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36927" y="845139"/>
            <a:ext cx="7969250" cy="2679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9"/>
              </a:lnSpc>
            </a:pPr>
            <a:r>
              <a:rPr lang="en-US" sz="851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Lift families </a:t>
            </a:r>
          </a:p>
          <a:p>
            <a:pPr algn="l">
              <a:lnSpc>
                <a:spcPts val="10639"/>
              </a:lnSpc>
            </a:pPr>
            <a:r>
              <a:rPr lang="en-US" sz="851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out of </a:t>
            </a:r>
            <a:r>
              <a:rPr lang="en-US" sz="8511">
                <a:solidFill>
                  <a:srgbClr val="ED2E2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poverty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75560" y="8589725"/>
            <a:ext cx="3836190" cy="1337149"/>
          </a:xfrm>
          <a:custGeom>
            <a:avLst/>
            <a:gdLst/>
            <a:ahLst/>
            <a:cxnLst/>
            <a:rect l="l" t="t" r="r" b="b"/>
            <a:pathLst>
              <a:path w="3836190" h="1337149">
                <a:moveTo>
                  <a:pt x="0" y="0"/>
                </a:moveTo>
                <a:lnTo>
                  <a:pt x="3836190" y="0"/>
                </a:lnTo>
                <a:lnTo>
                  <a:pt x="3836190" y="1337150"/>
                </a:lnTo>
                <a:lnTo>
                  <a:pt x="0" y="133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746293" cy="10287000"/>
          </a:xfrm>
          <a:custGeom>
            <a:avLst/>
            <a:gdLst/>
            <a:ahLst/>
            <a:cxnLst/>
            <a:rect l="l" t="t" r="r" b="b"/>
            <a:pathLst>
              <a:path w="9746293" h="10287000">
                <a:moveTo>
                  <a:pt x="0" y="0"/>
                </a:moveTo>
                <a:lnTo>
                  <a:pt x="9746293" y="0"/>
                </a:lnTo>
                <a:lnTo>
                  <a:pt x="974629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r="-584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746293" y="0"/>
            <a:ext cx="8541707" cy="10466775"/>
            <a:chOff x="0" y="0"/>
            <a:chExt cx="2249668" cy="27566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49668" cy="2756681"/>
            </a:xfrm>
            <a:custGeom>
              <a:avLst/>
              <a:gdLst/>
              <a:ahLst/>
              <a:cxnLst/>
              <a:rect l="l" t="t" r="r" b="b"/>
              <a:pathLst>
                <a:path w="2249668" h="2756681">
                  <a:moveTo>
                    <a:pt x="0" y="0"/>
                  </a:moveTo>
                  <a:lnTo>
                    <a:pt x="2249668" y="0"/>
                  </a:lnTo>
                  <a:lnTo>
                    <a:pt x="2249668" y="2756681"/>
                  </a:lnTo>
                  <a:lnTo>
                    <a:pt x="0" y="27566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249668" cy="2756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577275" y="8694791"/>
            <a:ext cx="3234475" cy="1127017"/>
          </a:xfrm>
          <a:custGeom>
            <a:avLst/>
            <a:gdLst/>
            <a:ahLst/>
            <a:cxnLst/>
            <a:rect l="l" t="t" r="r" b="b"/>
            <a:pathLst>
              <a:path w="3234475" h="1127017">
                <a:moveTo>
                  <a:pt x="0" y="0"/>
                </a:moveTo>
                <a:lnTo>
                  <a:pt x="3234475" y="0"/>
                </a:lnTo>
                <a:lnTo>
                  <a:pt x="3234475" y="1127018"/>
                </a:lnTo>
                <a:lnTo>
                  <a:pt x="0" y="1127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050796" y="281305"/>
            <a:ext cx="7760954" cy="8521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19"/>
              </a:lnSpc>
            </a:pPr>
            <a:r>
              <a:rPr lang="en-US" sz="8699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Providing basic needs</a:t>
            </a:r>
          </a:p>
          <a:p>
            <a:pPr marL="539754" lvl="1" indent="-269877" algn="l">
              <a:lnSpc>
                <a:spcPts val="40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 2024, United Way Niagara helped provide </a:t>
            </a:r>
            <a:r>
              <a:rPr lang="en-US" sz="2500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796,033 </a:t>
            </a:r>
            <a:r>
              <a:rPr lang="en-US" sz="2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meals</a:t>
            </a:r>
            <a:r>
              <a:rPr lang="en-US" sz="2500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, 12,055</a:t>
            </a:r>
            <a:r>
              <a:rPr lang="en-US" sz="2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emergency shelter nights, and responded to </a:t>
            </a:r>
            <a:r>
              <a:rPr lang="en-US" sz="2500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24,747</a:t>
            </a:r>
            <a:r>
              <a:rPr lang="en-US" sz="2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crisis calls.</a:t>
            </a:r>
          </a:p>
          <a:p>
            <a:pPr marL="539754" lvl="1" indent="-269877" algn="l">
              <a:lnSpc>
                <a:spcPts val="40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Distributed:</a:t>
            </a:r>
          </a:p>
          <a:p>
            <a:pPr marL="539754" lvl="1" indent="-269877" algn="l">
              <a:lnSpc>
                <a:spcPts val="4000"/>
              </a:lnSpc>
              <a:buFont typeface="Arial"/>
              <a:buChar char="•"/>
            </a:pPr>
            <a:r>
              <a:rPr lang="en-US" sz="2500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4,000</a:t>
            </a:r>
            <a:r>
              <a:rPr lang="en-US" sz="2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hygiene kits</a:t>
            </a:r>
          </a:p>
          <a:p>
            <a:pPr marL="539754" lvl="1" indent="-269877" algn="l">
              <a:lnSpc>
                <a:spcPts val="400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275</a:t>
            </a:r>
            <a:r>
              <a:rPr lang="en-US" sz="2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Welcome Home Kits</a:t>
            </a:r>
          </a:p>
          <a:p>
            <a:pPr marL="539754" lvl="1" indent="-269877" algn="l">
              <a:lnSpc>
                <a:spcPts val="400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u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Products shared with over </a:t>
            </a:r>
            <a:r>
              <a:rPr lang="en-US" sz="2500" b="1" u="none" strike="noStrik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60 </a:t>
            </a:r>
            <a:r>
              <a:rPr lang="en-US" sz="2500" u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agencies to support vulnerable individuals and families.</a:t>
            </a:r>
          </a:p>
          <a:p>
            <a:pPr marL="0" lvl="0" indent="0" algn="l">
              <a:lnSpc>
                <a:spcPts val="6079"/>
              </a:lnSpc>
              <a:spcBef>
                <a:spcPct val="0"/>
              </a:spcBef>
            </a:pPr>
            <a:endParaRPr lang="en-US" sz="2500" u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63700" y="843597"/>
            <a:ext cx="10880868" cy="192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Monument Bold"/>
                <a:ea typeface="Monument Bold"/>
                <a:cs typeface="Monument Bold"/>
                <a:sym typeface="Monument Bold"/>
              </a:rPr>
              <a:t>COMMUNITY INITIATIVES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125" y="-1075361"/>
            <a:ext cx="18800579" cy="12525886"/>
          </a:xfrm>
          <a:custGeom>
            <a:avLst/>
            <a:gdLst/>
            <a:ahLst/>
            <a:cxnLst/>
            <a:rect l="l" t="t" r="r" b="b"/>
            <a:pathLst>
              <a:path w="18800579" h="12525886">
                <a:moveTo>
                  <a:pt x="0" y="0"/>
                </a:moveTo>
                <a:lnTo>
                  <a:pt x="18800580" y="0"/>
                </a:lnTo>
                <a:lnTo>
                  <a:pt x="18800580" y="12525887"/>
                </a:lnTo>
                <a:lnTo>
                  <a:pt x="0" y="125258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209506" y="6630021"/>
            <a:ext cx="6290713" cy="2924523"/>
            <a:chOff x="0" y="0"/>
            <a:chExt cx="1656813" cy="7702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56813" cy="770245"/>
            </a:xfrm>
            <a:custGeom>
              <a:avLst/>
              <a:gdLst/>
              <a:ahLst/>
              <a:cxnLst/>
              <a:rect l="l" t="t" r="r" b="b"/>
              <a:pathLst>
                <a:path w="1656813" h="770245">
                  <a:moveTo>
                    <a:pt x="62765" y="0"/>
                  </a:moveTo>
                  <a:lnTo>
                    <a:pt x="1594048" y="0"/>
                  </a:lnTo>
                  <a:cubicBezTo>
                    <a:pt x="1628712" y="0"/>
                    <a:pt x="1656813" y="28101"/>
                    <a:pt x="1656813" y="62765"/>
                  </a:cubicBezTo>
                  <a:lnTo>
                    <a:pt x="1656813" y="707479"/>
                  </a:lnTo>
                  <a:cubicBezTo>
                    <a:pt x="1656813" y="724126"/>
                    <a:pt x="1650201" y="740090"/>
                    <a:pt x="1638430" y="751861"/>
                  </a:cubicBezTo>
                  <a:cubicBezTo>
                    <a:pt x="1626659" y="763632"/>
                    <a:pt x="1610695" y="770245"/>
                    <a:pt x="1594048" y="770245"/>
                  </a:cubicBezTo>
                  <a:lnTo>
                    <a:pt x="62765" y="770245"/>
                  </a:lnTo>
                  <a:cubicBezTo>
                    <a:pt x="46119" y="770245"/>
                    <a:pt x="30154" y="763632"/>
                    <a:pt x="18384" y="751861"/>
                  </a:cubicBezTo>
                  <a:cubicBezTo>
                    <a:pt x="6613" y="740090"/>
                    <a:pt x="0" y="724126"/>
                    <a:pt x="0" y="707479"/>
                  </a:cubicBezTo>
                  <a:lnTo>
                    <a:pt x="0" y="62765"/>
                  </a:lnTo>
                  <a:cubicBezTo>
                    <a:pt x="0" y="46119"/>
                    <a:pt x="6613" y="30154"/>
                    <a:pt x="18384" y="18384"/>
                  </a:cubicBezTo>
                  <a:cubicBezTo>
                    <a:pt x="30154" y="6613"/>
                    <a:pt x="46119" y="0"/>
                    <a:pt x="62765" y="0"/>
                  </a:cubicBezTo>
                  <a:close/>
                </a:path>
              </a:pathLst>
            </a:custGeom>
            <a:solidFill>
              <a:srgbClr val="ED2E2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56813" cy="808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9120" y="515034"/>
            <a:ext cx="2382675" cy="2429857"/>
          </a:xfrm>
          <a:custGeom>
            <a:avLst/>
            <a:gdLst/>
            <a:ahLst/>
            <a:cxnLst/>
            <a:rect l="l" t="t" r="r" b="b"/>
            <a:pathLst>
              <a:path w="2382675" h="2429857">
                <a:moveTo>
                  <a:pt x="0" y="0"/>
                </a:moveTo>
                <a:lnTo>
                  <a:pt x="2382675" y="0"/>
                </a:lnTo>
                <a:lnTo>
                  <a:pt x="2382675" y="2429857"/>
                </a:lnTo>
                <a:lnTo>
                  <a:pt x="0" y="2429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616197" y="6819571"/>
            <a:ext cx="5741147" cy="2438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9"/>
              </a:lnSpc>
            </a:pPr>
            <a:r>
              <a:rPr lang="en-US" sz="4471" b="1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Provide healthy food and increased food access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300" y="633488"/>
            <a:ext cx="4130605" cy="1439264"/>
          </a:xfrm>
          <a:custGeom>
            <a:avLst/>
            <a:gdLst/>
            <a:ahLst/>
            <a:cxnLst/>
            <a:rect l="l" t="t" r="r" b="b"/>
            <a:pathLst>
              <a:path w="4130605" h="1439264">
                <a:moveTo>
                  <a:pt x="0" y="0"/>
                </a:moveTo>
                <a:lnTo>
                  <a:pt x="4130605" y="0"/>
                </a:lnTo>
                <a:lnTo>
                  <a:pt x="4130605" y="1439265"/>
                </a:lnTo>
                <a:lnTo>
                  <a:pt x="0" y="1439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01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723437"/>
            <a:ext cx="7201260" cy="260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1"/>
              </a:lnSpc>
            </a:pPr>
            <a:r>
              <a:rPr lang="en-US" sz="7072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Where does the </a:t>
            </a:r>
          </a:p>
          <a:p>
            <a:pPr algn="l">
              <a:lnSpc>
                <a:spcPts val="9901"/>
              </a:lnSpc>
            </a:pPr>
            <a:r>
              <a:rPr lang="en-US" sz="7072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money go?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6300" y="9124950"/>
            <a:ext cx="2503951" cy="6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#WhatWeDo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300" y="633488"/>
            <a:ext cx="4130605" cy="1439264"/>
          </a:xfrm>
          <a:custGeom>
            <a:avLst/>
            <a:gdLst/>
            <a:ahLst/>
            <a:cxnLst/>
            <a:rect l="l" t="t" r="r" b="b"/>
            <a:pathLst>
              <a:path w="4130605" h="1439264">
                <a:moveTo>
                  <a:pt x="0" y="0"/>
                </a:moveTo>
                <a:lnTo>
                  <a:pt x="4130605" y="0"/>
                </a:lnTo>
                <a:lnTo>
                  <a:pt x="4130605" y="1439265"/>
                </a:lnTo>
                <a:lnTo>
                  <a:pt x="0" y="1439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6300" y="3930799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5"/>
                </a:lnTo>
                <a:lnTo>
                  <a:pt x="0" y="95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76300" y="5348886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6"/>
                </a:lnTo>
                <a:lnTo>
                  <a:pt x="0" y="952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76300" y="6858907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6"/>
                </a:lnTo>
                <a:lnTo>
                  <a:pt x="0" y="952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76300" y="8459269"/>
            <a:ext cx="792144" cy="952956"/>
          </a:xfrm>
          <a:custGeom>
            <a:avLst/>
            <a:gdLst/>
            <a:ahLst/>
            <a:cxnLst/>
            <a:rect l="l" t="t" r="r" b="b"/>
            <a:pathLst>
              <a:path w="792144" h="952956">
                <a:moveTo>
                  <a:pt x="0" y="0"/>
                </a:moveTo>
                <a:lnTo>
                  <a:pt x="792144" y="0"/>
                </a:lnTo>
                <a:lnTo>
                  <a:pt x="792144" y="952956"/>
                </a:lnTo>
                <a:lnTo>
                  <a:pt x="0" y="952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625169" y="4422736"/>
            <a:ext cx="8095290" cy="5396860"/>
          </a:xfrm>
          <a:custGeom>
            <a:avLst/>
            <a:gdLst/>
            <a:ahLst/>
            <a:cxnLst/>
            <a:rect l="l" t="t" r="r" b="b"/>
            <a:pathLst>
              <a:path w="8095290" h="5396860">
                <a:moveTo>
                  <a:pt x="0" y="0"/>
                </a:moveTo>
                <a:lnTo>
                  <a:pt x="8095290" y="0"/>
                </a:lnTo>
                <a:lnTo>
                  <a:pt x="8095290" y="5396860"/>
                </a:lnTo>
                <a:lnTo>
                  <a:pt x="0" y="5396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2428526"/>
            <a:ext cx="18288000" cy="115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We invest in programs that...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51148" y="4207251"/>
            <a:ext cx="7319202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Increase healthy food access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51148" y="5625339"/>
            <a:ext cx="6854488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Improve food literacy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51148" y="7135360"/>
            <a:ext cx="7005595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Feed children &amp; youth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51148" y="8735722"/>
            <a:ext cx="7774021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Provide emergency food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16508" y="381767"/>
            <a:ext cx="2503951" cy="6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#WhatWeDo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31903" y="-2329801"/>
            <a:ext cx="22419903" cy="14946602"/>
          </a:xfrm>
          <a:custGeom>
            <a:avLst/>
            <a:gdLst/>
            <a:ahLst/>
            <a:cxnLst/>
            <a:rect l="l" t="t" r="r" b="b"/>
            <a:pathLst>
              <a:path w="22419903" h="14946602">
                <a:moveTo>
                  <a:pt x="0" y="0"/>
                </a:moveTo>
                <a:lnTo>
                  <a:pt x="22419903" y="0"/>
                </a:lnTo>
                <a:lnTo>
                  <a:pt x="22419903" y="14946602"/>
                </a:lnTo>
                <a:lnTo>
                  <a:pt x="0" y="1494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368152" y="8060541"/>
            <a:ext cx="3891148" cy="1356306"/>
          </a:xfrm>
          <a:custGeom>
            <a:avLst/>
            <a:gdLst/>
            <a:ahLst/>
            <a:cxnLst/>
            <a:rect l="l" t="t" r="r" b="b"/>
            <a:pathLst>
              <a:path w="3891148" h="1356306">
                <a:moveTo>
                  <a:pt x="0" y="0"/>
                </a:moveTo>
                <a:lnTo>
                  <a:pt x="3891148" y="0"/>
                </a:lnTo>
                <a:lnTo>
                  <a:pt x="3891148" y="1356306"/>
                </a:lnTo>
                <a:lnTo>
                  <a:pt x="0" y="1356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38222" y="467492"/>
            <a:ext cx="7249584" cy="2679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39"/>
              </a:lnSpc>
            </a:pPr>
            <a:r>
              <a:rPr lang="en-US" sz="851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Increase </a:t>
            </a:r>
          </a:p>
          <a:p>
            <a:pPr algn="l">
              <a:lnSpc>
                <a:spcPts val="10639"/>
              </a:lnSpc>
            </a:pPr>
            <a:r>
              <a:rPr lang="en-US" sz="8511">
                <a:solidFill>
                  <a:srgbClr val="ED2E2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food security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</Words>
  <Application>Microsoft Office PowerPoint</Application>
  <PresentationFormat>Custom</PresentationFormat>
  <Paragraphs>79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League Spartan</vt:lpstr>
      <vt:lpstr>Avenir</vt:lpstr>
      <vt:lpstr>Calibri</vt:lpstr>
      <vt:lpstr>Avenir Bold</vt:lpstr>
      <vt:lpstr>Monument Bold</vt:lpstr>
      <vt:lpstr>Canva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does United United Way do? 2025</dc:title>
  <cp:lastModifiedBy>Will Foran</cp:lastModifiedBy>
  <cp:revision>2</cp:revision>
  <dcterms:created xsi:type="dcterms:W3CDTF">2006-08-16T00:00:00Z</dcterms:created>
  <dcterms:modified xsi:type="dcterms:W3CDTF">2025-08-12T19:41:03Z</dcterms:modified>
  <dc:identifier>DAGN1ZRMO48</dc:identifier>
</cp:coreProperties>
</file>